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Red Hat Text" panose="020B0604020202020204" charset="0"/>
      <p:regular r:id="rId16"/>
    </p:embeddedFont>
    <p:embeddedFont>
      <p:font typeface="Roboto Light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889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Automating AWS Infrastructure with IaC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 Jay Patel | Student Number: 9062044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7790498" cy="170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Overview: AWS Infrastructure Deployment with CDK (Python) / Terraform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6751" y="2528054"/>
            <a:ext cx="3798570" cy="2797731"/>
          </a:xfrm>
          <a:prstGeom prst="roundRect">
            <a:avLst>
              <a:gd name="adj" fmla="val 103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70109" y="2721412"/>
            <a:ext cx="580073" cy="580073"/>
          </a:xfrm>
          <a:prstGeom prst="roundRect">
            <a:avLst>
              <a:gd name="adj" fmla="val 1576195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653" y="2880955"/>
            <a:ext cx="260985" cy="2609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0109" y="3494842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Goal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70109" y="3895130"/>
            <a:ext cx="3411855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AWS infrastructure creation using Infrastructure as Code (IaC) for efficiency and consistency.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68679" y="2528054"/>
            <a:ext cx="3798570" cy="2797731"/>
          </a:xfrm>
          <a:prstGeom prst="roundRect">
            <a:avLst>
              <a:gd name="adj" fmla="val 1037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862036" y="2721412"/>
            <a:ext cx="580073" cy="580073"/>
          </a:xfrm>
          <a:prstGeom prst="roundRect">
            <a:avLst>
              <a:gd name="adj" fmla="val 1576195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1580" y="2880955"/>
            <a:ext cx="260985" cy="26098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62036" y="3494842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Tools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4862036" y="3895130"/>
            <a:ext cx="3411855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Leveraged AWS CDK (Python) for defining infrastructure, CloudFormation for provisioning, and AWS CodeBuild for CI/CD.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6751" y="5519142"/>
            <a:ext cx="7790498" cy="2179082"/>
          </a:xfrm>
          <a:prstGeom prst="roundRect">
            <a:avLst>
              <a:gd name="adj" fmla="val 1331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870109" y="5712500"/>
            <a:ext cx="580073" cy="580073"/>
          </a:xfrm>
          <a:prstGeom prst="roundRect">
            <a:avLst>
              <a:gd name="adj" fmla="val 15761957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653" y="5872043"/>
            <a:ext cx="260985" cy="26098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70109" y="6485930"/>
            <a:ext cx="22750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Optional Exploration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870109" y="6886218"/>
            <a:ext cx="74037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Also explored Terraform as an alternative IaC solution for comparison and broader understanding.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978" y="860822"/>
            <a:ext cx="8931235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Infrastructure Deployed with AWS CDK / Terraform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6978" y="1689378"/>
            <a:ext cx="1345644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AWS CDK, we provisioned a foundational AWS environment, encapsulating best practices and scalability.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86978" y="2397800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86978" y="2374940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660" y="2146340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808512" y="2272070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77478" y="2817019"/>
            <a:ext cx="2416731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Virtual Private Cloud (VPC)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77478" y="3164205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logically isolated section of the AWS Cloud where resources are launched.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399020" y="2397800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399020" y="2374940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10469701" y="2146340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620554" y="2272070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89520" y="2817019"/>
            <a:ext cx="197298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Public Subnet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89520" y="3164205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subnet directly accessible from the internet, hosting public-facing resources.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86978" y="4042172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86978" y="4019312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657660" y="3790712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808512" y="3916442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77478" y="4461391"/>
            <a:ext cx="197298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Routing Configuration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77478" y="4808577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Configured Internet Gateway and Route Tables for seamless network traffic flow.</a:t>
            </a:r>
            <a:endParaRPr lang="en-US" sz="1300" dirty="0"/>
          </a:p>
        </p:txBody>
      </p:sp>
      <p:sp>
        <p:nvSpPr>
          <p:cNvPr id="22" name="Shape 20"/>
          <p:cNvSpPr/>
          <p:nvPr/>
        </p:nvSpPr>
        <p:spPr>
          <a:xfrm>
            <a:off x="7399020" y="4042172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7399020" y="4019312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10469701" y="3790712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620554" y="3916442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589520" y="4461391"/>
            <a:ext cx="197298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EC2 Instance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89520" y="4808577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scalable virtual server to host applications within the VPC.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586978" y="5686544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586978" y="5663684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3657660" y="5435084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3808512" y="5560814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77478" y="6105763"/>
            <a:ext cx="1972985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Security Group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77478" y="6452949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Configured for secure SSH access, acting as a virtual firewall for the EC2 instance.</a:t>
            </a:r>
            <a:endParaRPr lang="en-US" sz="1300" dirty="0"/>
          </a:p>
        </p:txBody>
      </p:sp>
      <p:sp>
        <p:nvSpPr>
          <p:cNvPr id="34" name="Shape 32"/>
          <p:cNvSpPr/>
          <p:nvPr/>
        </p:nvSpPr>
        <p:spPr>
          <a:xfrm>
            <a:off x="7399020" y="5686544"/>
            <a:ext cx="6644402" cy="1225272"/>
          </a:xfrm>
          <a:prstGeom prst="roundRect">
            <a:avLst>
              <a:gd name="adj" fmla="val 8955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399020" y="5663684"/>
            <a:ext cx="6644402" cy="91440"/>
          </a:xfrm>
          <a:prstGeom prst="roundRect">
            <a:avLst>
              <a:gd name="adj" fmla="val 27512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10469701" y="5435084"/>
            <a:ext cx="503039" cy="503039"/>
          </a:xfrm>
          <a:prstGeom prst="roundRect">
            <a:avLst>
              <a:gd name="adj" fmla="val 181775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620554" y="5560814"/>
            <a:ext cx="20121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6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89520" y="6105763"/>
            <a:ext cx="2033230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Optional: RDS Instance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7589520" y="6452949"/>
            <a:ext cx="6263402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Provisioned a managed relational database service for persistent data storage.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586978" y="7100411"/>
            <a:ext cx="1345644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these resources are automatically generated and managed through AWS CloudFormation, ensuring consistency and repeatability.</a:t>
            </a:r>
            <a:endParaRPr lang="en-US" sz="13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8B8E07-CD62-02EF-D61D-201CA0C76E0C}"/>
              </a:ext>
            </a:extLst>
          </p:cNvPr>
          <p:cNvSpPr/>
          <p:nvPr/>
        </p:nvSpPr>
        <p:spPr>
          <a:xfrm>
            <a:off x="12790449" y="7738946"/>
            <a:ext cx="1728439" cy="412595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267" y="480298"/>
            <a:ext cx="9401056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Folder Structure: AWS CDK Implementation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36996" y="1452443"/>
            <a:ext cx="22860" cy="5215295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221956" y="1637467"/>
            <a:ext cx="349329" cy="22860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4482941" y="1583412"/>
            <a:ext cx="130969" cy="130969"/>
          </a:xfrm>
          <a:prstGeom prst="roundRect">
            <a:avLst>
              <a:gd name="adj" fmla="val 34909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794986" y="1512451"/>
            <a:ext cx="205478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1267" y="1951553"/>
            <a:ext cx="3238500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entry point for the AWS CDK application, orchestrating the infrastructure stack definition.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4525566" y="2685455"/>
            <a:ext cx="349329" cy="22860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482941" y="2631400"/>
            <a:ext cx="130969" cy="130969"/>
          </a:xfrm>
          <a:prstGeom prst="roundRect">
            <a:avLst>
              <a:gd name="adj" fmla="val 34909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247084" y="2560439"/>
            <a:ext cx="205478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cdk/InfraStack.py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47084" y="2999542"/>
            <a:ext cx="323850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Contains the Python code defining all the AWS resources and their configurations.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4221956" y="3588782"/>
            <a:ext cx="349329" cy="22860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4482941" y="3534728"/>
            <a:ext cx="130969" cy="130969"/>
          </a:xfrm>
          <a:prstGeom prst="roundRect">
            <a:avLst>
              <a:gd name="adj" fmla="val 34909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794986" y="3463766"/>
            <a:ext cx="205478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requirements.txt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11267" y="3902869"/>
            <a:ext cx="323850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Lists all necessary Python dependencies for the CDK project.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4525566" y="4492109"/>
            <a:ext cx="349329" cy="22860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4482941" y="4438055"/>
            <a:ext cx="130969" cy="130969"/>
          </a:xfrm>
          <a:prstGeom prst="roundRect">
            <a:avLst>
              <a:gd name="adj" fmla="val 34909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5247084" y="4367093"/>
            <a:ext cx="205478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buildspec.yml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47084" y="4806196"/>
            <a:ext cx="3238500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AWS CodeBuild specification file for automated build and deployment processes.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4221956" y="5395436"/>
            <a:ext cx="349329" cy="22860"/>
          </a:xfrm>
          <a:prstGeom prst="roundRect">
            <a:avLst>
              <a:gd name="adj" fmla="val 114610"/>
            </a:avLst>
          </a:prstGeom>
          <a:solidFill>
            <a:srgbClr val="D9CE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4482941" y="5341382"/>
            <a:ext cx="130969" cy="130969"/>
          </a:xfrm>
          <a:prstGeom prst="roundRect">
            <a:avLst>
              <a:gd name="adj" fmla="val 349090"/>
            </a:avLst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1794986" y="5270421"/>
            <a:ext cx="2054781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cdk.out/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11267" y="5709523"/>
            <a:ext cx="323850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Directory containing the CloudFormation templates generated by CDK.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8919210" y="1430655"/>
            <a:ext cx="2648545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Idea: Code to Cloud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8919210" y="1913453"/>
            <a:ext cx="5107543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write infrastructure definitions in Python code, which AWS CDK then synthesizes into CloudFormation templates. CloudFormation subsequently deploys these templates as actual AWS resources.</a:t>
            </a:r>
            <a:endParaRPr lang="en-US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65D449-3C03-D41C-D0CB-C39AA34F2C6B}"/>
              </a:ext>
            </a:extLst>
          </p:cNvPr>
          <p:cNvSpPr/>
          <p:nvPr/>
        </p:nvSpPr>
        <p:spPr>
          <a:xfrm>
            <a:off x="12790449" y="7738946"/>
            <a:ext cx="1728439" cy="412595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210" y="2918579"/>
            <a:ext cx="5107543" cy="51075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522" y="671989"/>
            <a:ext cx="8026956" cy="938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Workflow: Streamlining with CDK and CodeBuild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58522" y="2009537"/>
            <a:ext cx="293393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Local Development Workflow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22" y="2470547"/>
            <a:ext cx="478750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6816" y="2630091"/>
            <a:ext cx="188273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1. Install Dependencies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196816" y="3024307"/>
            <a:ext cx="3180517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 up the local environment by installing all required Python packages.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38" y="3853934"/>
            <a:ext cx="478750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6132" y="4013478"/>
            <a:ext cx="201608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2. Synthesize Templates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436132" y="4407694"/>
            <a:ext cx="2941201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Run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cdk synth</a:t>
            </a: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generate CloudFormation templates from the CDK code.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272" y="5500211"/>
            <a:ext cx="478750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5567" y="5659755"/>
            <a:ext cx="187749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3. Deploy Resources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675567" y="6053971"/>
            <a:ext cx="2701766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Execute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cdk deploy</a:t>
            </a: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provision the defined AWS infrastructure.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4774287" y="2009537"/>
            <a:ext cx="3591163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CI/CD Workflow with </a:t>
            </a:r>
            <a:r>
              <a:rPr lang="en-US" sz="17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buildspec.yml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4933831" y="2717483"/>
            <a:ext cx="159544" cy="984409"/>
          </a:xfrm>
          <a:prstGeom prst="roundRect">
            <a:avLst>
              <a:gd name="adj" fmla="val 1500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0"/>
          <p:cNvSpPr/>
          <p:nvPr/>
        </p:nvSpPr>
        <p:spPr>
          <a:xfrm>
            <a:off x="4774287" y="2612708"/>
            <a:ext cx="478750" cy="478750"/>
          </a:xfrm>
          <a:prstGeom prst="roundRect">
            <a:avLst>
              <a:gd name="adj" fmla="val 954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3945" y="2732365"/>
            <a:ext cx="239316" cy="23931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12581" y="2637711"/>
            <a:ext cx="1877497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1. Install Requirements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5412581" y="3031927"/>
            <a:ext cx="3180517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CodeBuild automatically installs project dependencies.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5173147" y="4100870"/>
            <a:ext cx="159544" cy="984409"/>
          </a:xfrm>
          <a:prstGeom prst="roundRect">
            <a:avLst>
              <a:gd name="adj" fmla="val 1500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4"/>
          <p:cNvSpPr/>
          <p:nvPr/>
        </p:nvSpPr>
        <p:spPr>
          <a:xfrm>
            <a:off x="5013603" y="3996095"/>
            <a:ext cx="478750" cy="478750"/>
          </a:xfrm>
          <a:prstGeom prst="roundRect">
            <a:avLst>
              <a:gd name="adj" fmla="val 954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3261" y="4115753"/>
            <a:ext cx="239316" cy="23931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651897" y="4021098"/>
            <a:ext cx="193036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2. Synthesize Template</a:t>
            </a:r>
            <a:endParaRPr lang="en-US" sz="1450" dirty="0"/>
          </a:p>
        </p:txBody>
      </p:sp>
      <p:sp>
        <p:nvSpPr>
          <p:cNvPr id="24" name="Text 16"/>
          <p:cNvSpPr/>
          <p:nvPr/>
        </p:nvSpPr>
        <p:spPr>
          <a:xfrm>
            <a:off x="5651897" y="4415314"/>
            <a:ext cx="294120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CDK synthesizes CloudFormation templates within the build environment.</a:t>
            </a:r>
            <a:endParaRPr lang="en-US" sz="1250" dirty="0"/>
          </a:p>
        </p:txBody>
      </p:sp>
      <p:sp>
        <p:nvSpPr>
          <p:cNvPr id="25" name="Shape 17"/>
          <p:cNvSpPr/>
          <p:nvPr/>
        </p:nvSpPr>
        <p:spPr>
          <a:xfrm>
            <a:off x="5412581" y="5484257"/>
            <a:ext cx="159544" cy="1239679"/>
          </a:xfrm>
          <a:prstGeom prst="roundRect">
            <a:avLst>
              <a:gd name="adj" fmla="val 15004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5253037" y="5379482"/>
            <a:ext cx="478750" cy="478750"/>
          </a:xfrm>
          <a:prstGeom prst="roundRect">
            <a:avLst>
              <a:gd name="adj" fmla="val 954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72695" y="5499140"/>
            <a:ext cx="239316" cy="239316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891332" y="5404485"/>
            <a:ext cx="2134910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3. Automatic Deployment</a:t>
            </a:r>
            <a:endParaRPr lang="en-US" sz="1450" dirty="0"/>
          </a:p>
        </p:txBody>
      </p:sp>
      <p:sp>
        <p:nvSpPr>
          <p:cNvPr id="29" name="Text 20"/>
          <p:cNvSpPr/>
          <p:nvPr/>
        </p:nvSpPr>
        <p:spPr>
          <a:xfrm>
            <a:off x="5891332" y="5798701"/>
            <a:ext cx="2701766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infrastructure is automatically deployed to AWS, removing manual intervention.</a:t>
            </a:r>
            <a:endParaRPr lang="en-US" sz="1250" dirty="0"/>
          </a:p>
        </p:txBody>
      </p:sp>
      <p:sp>
        <p:nvSpPr>
          <p:cNvPr id="30" name="Text 21"/>
          <p:cNvSpPr/>
          <p:nvPr/>
        </p:nvSpPr>
        <p:spPr>
          <a:xfrm>
            <a:off x="4774287" y="6903482"/>
            <a:ext cx="381881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automated approach significantly reduces human error and accelerates deployment cycles.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174" y="345877"/>
            <a:ext cx="6760369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Folder Structure: Terraform Implementation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440174" y="967264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455414" y="982504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612577" y="1226701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84183" y="1108234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main.tf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1084183" y="1368504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Terraform configuration defining critical AWS resources like VPC, EC2, RDS, and S3 buckets.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440174" y="1847612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55414" y="1862852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12577" y="2107049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1084183" y="1988582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variables.tf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1084183" y="2248853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Defines input variables for customizable parameters such as AMI IDs, instance types, and database names.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40174" y="2727960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455414" y="2743200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12577" y="2987397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1084183" y="2868930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terraform.tfvars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1084183" y="3129201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Contains the actual values for defined variables, kept private for security.</a:t>
            </a:r>
            <a:endParaRPr lang="en-US" sz="950" dirty="0"/>
          </a:p>
        </p:txBody>
      </p:sp>
      <p:sp>
        <p:nvSpPr>
          <p:cNvPr id="18" name="Shape 16"/>
          <p:cNvSpPr/>
          <p:nvPr/>
        </p:nvSpPr>
        <p:spPr>
          <a:xfrm>
            <a:off x="440174" y="3608308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455414" y="3623548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12577" y="3867745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084183" y="3749278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provider.tf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1084183" y="4009549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Configures the AWS provider and specifies the target region for deployments.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440174" y="4488656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455414" y="4503896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12577" y="4748093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084183" y="4629626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backend.tf</a:t>
            </a:r>
            <a:endParaRPr lang="en-US" sz="1150" dirty="0"/>
          </a:p>
        </p:txBody>
      </p:sp>
      <p:sp>
        <p:nvSpPr>
          <p:cNvPr id="27" name="Text 25"/>
          <p:cNvSpPr/>
          <p:nvPr/>
        </p:nvSpPr>
        <p:spPr>
          <a:xfrm>
            <a:off x="1084183" y="4889897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Defines the backend configuration for storing Terraform state, either remotely or locally.</a:t>
            </a:r>
            <a:endParaRPr lang="en-US" sz="950" dirty="0"/>
          </a:p>
        </p:txBody>
      </p:sp>
      <p:sp>
        <p:nvSpPr>
          <p:cNvPr id="28" name="Shape 26"/>
          <p:cNvSpPr/>
          <p:nvPr/>
        </p:nvSpPr>
        <p:spPr>
          <a:xfrm>
            <a:off x="440174" y="5369004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455414" y="5384244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12577" y="5628442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6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1084183" y="5509974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modules/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1084183" y="5770245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Directory for reusable Terraform modules, promoting modularity (e.g., VPC, EC2, RDS, S3).</a:t>
            </a:r>
            <a:endParaRPr lang="en-US" sz="950" dirty="0"/>
          </a:p>
        </p:txBody>
      </p:sp>
      <p:sp>
        <p:nvSpPr>
          <p:cNvPr id="33" name="Shape 31"/>
          <p:cNvSpPr/>
          <p:nvPr/>
        </p:nvSpPr>
        <p:spPr>
          <a:xfrm>
            <a:off x="440174" y="6249353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455414" y="6264593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12577" y="6508790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7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1084183" y="6390323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.terraform/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1084183" y="6650593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Local directory for provider binaries and cached modules.</a:t>
            </a:r>
            <a:endParaRPr lang="en-US" sz="950" dirty="0"/>
          </a:p>
        </p:txBody>
      </p:sp>
      <p:sp>
        <p:nvSpPr>
          <p:cNvPr id="39" name="Shape 37"/>
          <p:cNvSpPr/>
          <p:nvPr/>
        </p:nvSpPr>
        <p:spPr>
          <a:xfrm>
            <a:off x="455414" y="7144941"/>
            <a:ext cx="503039" cy="724138"/>
          </a:xfrm>
          <a:prstGeom prst="roundRect">
            <a:avLst>
              <a:gd name="adj" fmla="val 115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12577" y="7389138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8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1084183" y="7270671"/>
            <a:ext cx="1479590" cy="18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terraform.tfstate</a:t>
            </a:r>
            <a:endParaRPr lang="en-US" sz="1150" dirty="0"/>
          </a:p>
        </p:txBody>
      </p:sp>
      <p:sp>
        <p:nvSpPr>
          <p:cNvPr id="42" name="Text 40"/>
          <p:cNvSpPr/>
          <p:nvPr/>
        </p:nvSpPr>
        <p:spPr>
          <a:xfrm>
            <a:off x="1084183" y="7530941"/>
            <a:ext cx="12965073" cy="201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Crucial file storing the real-time state of all provisioned AWS resources.</a:t>
            </a:r>
            <a:endParaRPr lang="en-US" sz="95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D7528C-23EB-4CFE-B3A6-C67B9AD12E21}"/>
              </a:ext>
            </a:extLst>
          </p:cNvPr>
          <p:cNvSpPr/>
          <p:nvPr/>
        </p:nvSpPr>
        <p:spPr>
          <a:xfrm>
            <a:off x="12790449" y="7738946"/>
            <a:ext cx="1728439" cy="412595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440174" y="7129701"/>
            <a:ext cx="13750052" cy="754618"/>
          </a:xfrm>
          <a:prstGeom prst="roundRect">
            <a:avLst>
              <a:gd name="adj" fmla="val 2500"/>
            </a:avLst>
          </a:prstGeom>
          <a:solidFill>
            <a:srgbClr val="FFFAFA"/>
          </a:solidFill>
          <a:ln w="15240">
            <a:solidFill>
              <a:srgbClr val="D9CE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28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Terraform's Core Principle: Declarative Infrastructure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387881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Idea: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83097" y="4660106"/>
            <a:ext cx="7109579" cy="1547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define our desired AWS infrastructure in declarative </a:t>
            </a:r>
            <a:r>
              <a:rPr lang="en-US" sz="18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.tf</a:t>
            </a: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files. Terraform then intelligently plans the necessary changes and applies them to match the specified configuration, ensuring the infrastructure's state aligns with the code.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3519845"/>
            <a:ext cx="30480" cy="2956798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E0606A-F69F-A029-4707-AD5F3716C5B8}"/>
              </a:ext>
            </a:extLst>
          </p:cNvPr>
          <p:cNvSpPr/>
          <p:nvPr/>
        </p:nvSpPr>
        <p:spPr>
          <a:xfrm>
            <a:off x="12790449" y="7738946"/>
            <a:ext cx="1728439" cy="412595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616982"/>
            <a:ext cx="9265206" cy="41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 Workflow: Managing Infrastructure with Terraform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97324" y="1390174"/>
            <a:ext cx="2006322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Local Workflow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97324" y="1800701"/>
            <a:ext cx="142042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97324" y="2026920"/>
            <a:ext cx="6644521" cy="1524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97324" y="2128361"/>
            <a:ext cx="167187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1. </a:t>
            </a:r>
            <a:r>
              <a:rPr lang="en-US" sz="13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init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97324" y="2486978"/>
            <a:ext cx="664452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Downloads providers, initializes the backend, and configures the environment for operation.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7324" y="2962989"/>
            <a:ext cx="142042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97324" y="3189208"/>
            <a:ext cx="6644521" cy="1524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497324" y="3290649"/>
            <a:ext cx="167187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2. </a:t>
            </a:r>
            <a:r>
              <a:rPr lang="en-US" sz="13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plan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497324" y="3649266"/>
            <a:ext cx="664452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Generates an execution plan, showing exactly what changes will be made before applying changes.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97324" y="4125278"/>
            <a:ext cx="142042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7324" y="4351496"/>
            <a:ext cx="6644521" cy="1524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497324" y="4452938"/>
            <a:ext cx="167187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3. </a:t>
            </a:r>
            <a:r>
              <a:rPr lang="en-US" sz="13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497324" y="4811554"/>
            <a:ext cx="664452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Provisions all AWS resources precisely as described in the </a:t>
            </a:r>
            <a:r>
              <a:rPr lang="en-US" sz="11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.tf</a:t>
            </a: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files.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97324" y="5302806"/>
            <a:ext cx="142042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ed Hat Text Light" pitchFamily="34" charset="0"/>
                <a:ea typeface="Red Hat Text Light" pitchFamily="34" charset="-122"/>
                <a:cs typeface="Red Hat Text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97324" y="5529024"/>
            <a:ext cx="6644521" cy="15240"/>
          </a:xfrm>
          <a:prstGeom prst="rect">
            <a:avLst/>
          </a:prstGeom>
          <a:solidFill>
            <a:srgbClr val="F5A3A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97324" y="5630466"/>
            <a:ext cx="1671876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4. </a:t>
            </a:r>
            <a:r>
              <a:rPr lang="en-US" sz="13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destroy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497324" y="5989082"/>
            <a:ext cx="664452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Safely removes all infrastructure when no longer required.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7496175" y="1390174"/>
            <a:ext cx="2646998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Terraform State Management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496175" y="1782961"/>
            <a:ext cx="664452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Terraform utilizes the </a:t>
            </a:r>
            <a:r>
              <a:rPr lang="en-US" sz="11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terraform.tfstate</a:t>
            </a: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file to track all created resources.</a:t>
            </a:r>
            <a:endParaRPr lang="en-US" sz="11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9396" y="2189738"/>
            <a:ext cx="213122" cy="213122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957899" y="2185392"/>
            <a:ext cx="190166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Idempotent Deployments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957899" y="2536388"/>
            <a:ext cx="6182797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that applying the same configuration multiple times yields the same result without unintended side effects.</a:t>
            </a:r>
            <a:endParaRPr lang="en-US" sz="1100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9396" y="3279755"/>
            <a:ext cx="213122" cy="213122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7957899" y="3275409"/>
            <a:ext cx="167187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Prevents Duplication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7957899" y="3626406"/>
            <a:ext cx="618279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Avoids creating duplicate resources by knowing the current state of the infrastructure.</a:t>
            </a:r>
            <a:endParaRPr lang="en-US" sz="110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9396" y="4142363"/>
            <a:ext cx="213122" cy="213122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7957899" y="4138017"/>
            <a:ext cx="167187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Facilitates Updates</a:t>
            </a:r>
            <a:endParaRPr lang="en-US" sz="1300" dirty="0"/>
          </a:p>
        </p:txBody>
      </p:sp>
      <p:sp>
        <p:nvSpPr>
          <p:cNvPr id="30" name="Text 25"/>
          <p:cNvSpPr/>
          <p:nvPr/>
        </p:nvSpPr>
        <p:spPr>
          <a:xfrm>
            <a:off x="7957899" y="4489013"/>
            <a:ext cx="618279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Allows for efficient updates without requiring resource recreation.</a:t>
            </a:r>
            <a:endParaRPr lang="en-US" sz="1100" dirty="0"/>
          </a:p>
        </p:txBody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9396" y="5004971"/>
            <a:ext cx="213122" cy="213122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7957899" y="5000625"/>
            <a:ext cx="167187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Safe Rollbacks</a:t>
            </a:r>
            <a:endParaRPr lang="en-US" sz="1300" dirty="0"/>
          </a:p>
        </p:txBody>
      </p:sp>
      <p:sp>
        <p:nvSpPr>
          <p:cNvPr id="33" name="Text 27"/>
          <p:cNvSpPr/>
          <p:nvPr/>
        </p:nvSpPr>
        <p:spPr>
          <a:xfrm>
            <a:off x="7957899" y="5351621"/>
            <a:ext cx="6182797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Enables controlled rollbacks to previous infrastructure states.</a:t>
            </a:r>
            <a:endParaRPr lang="en-US" sz="1100" dirty="0"/>
          </a:p>
        </p:txBody>
      </p:sp>
      <p:sp>
        <p:nvSpPr>
          <p:cNvPr id="34" name="Shape 28"/>
          <p:cNvSpPr/>
          <p:nvPr/>
        </p:nvSpPr>
        <p:spPr>
          <a:xfrm>
            <a:off x="497324" y="6642616"/>
            <a:ext cx="13635752" cy="970002"/>
          </a:xfrm>
          <a:prstGeom prst="roundRect">
            <a:avLst>
              <a:gd name="adj" fmla="val 2198"/>
            </a:avLst>
          </a:prstGeom>
          <a:solidFill>
            <a:srgbClr val="F7BAB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6" y="6833830"/>
            <a:ext cx="208955" cy="167164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990362" y="6820138"/>
            <a:ext cx="201287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Optional CI/CD Integration</a:t>
            </a:r>
            <a:endParaRPr lang="en-US" sz="1300" dirty="0"/>
          </a:p>
        </p:txBody>
      </p:sp>
      <p:sp>
        <p:nvSpPr>
          <p:cNvPr id="37" name="Text 30"/>
          <p:cNvSpPr/>
          <p:nvPr/>
        </p:nvSpPr>
        <p:spPr>
          <a:xfrm>
            <a:off x="990362" y="7171134"/>
            <a:ext cx="1300067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 a CI/CD pipeline, Terraform steps include </a:t>
            </a:r>
            <a:r>
              <a:rPr lang="en-US" sz="1100" dirty="0">
                <a:solidFill>
                  <a:srgbClr val="000000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fmt</a:t>
            </a:r>
            <a:r>
              <a:rPr lang="en-US" sz="11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100" dirty="0">
                <a:solidFill>
                  <a:srgbClr val="000000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validate</a:t>
            </a:r>
            <a:r>
              <a:rPr lang="en-US" sz="11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</a:t>
            </a:r>
            <a:r>
              <a:rPr lang="en-US" sz="1100" dirty="0">
                <a:solidFill>
                  <a:srgbClr val="000000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plan</a:t>
            </a:r>
            <a:r>
              <a:rPr lang="en-US" sz="11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(with optional approval), and </a:t>
            </a:r>
            <a:r>
              <a:rPr lang="en-US" sz="1100" dirty="0">
                <a:solidFill>
                  <a:srgbClr val="000000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apply</a:t>
            </a:r>
            <a:r>
              <a:rPr lang="en-US" sz="11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for fully automated provisioning.</a:t>
            </a:r>
            <a:endParaRPr lang="en-US" sz="11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2A6A93-0169-D044-9449-F8625E93EB41}"/>
              </a:ext>
            </a:extLst>
          </p:cNvPr>
          <p:cNvSpPr/>
          <p:nvPr/>
        </p:nvSpPr>
        <p:spPr>
          <a:xfrm>
            <a:off x="12790449" y="7738946"/>
            <a:ext cx="1728439" cy="412595"/>
          </a:xfrm>
          <a:prstGeom prst="rect">
            <a:avLst/>
          </a:prstGeom>
          <a:solidFill>
            <a:srgbClr val="FF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427" y="436364"/>
            <a:ext cx="7608808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Results &amp; Key Learnings from IaC Deployment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5427" y="1299686"/>
            <a:ext cx="224051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Achieved Milestones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55427" y="1758196"/>
            <a:ext cx="3822978" cy="1216819"/>
          </a:xfrm>
          <a:prstGeom prst="roundRect">
            <a:avLst>
              <a:gd name="adj" fmla="val 3130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14018" y="1916787"/>
            <a:ext cx="253900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Fully Automated Infrastructure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14018" y="2308741"/>
            <a:ext cx="3505795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Successfully provisioned complex AWS infrastructure with zero manual steps.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55427" y="3133606"/>
            <a:ext cx="3822978" cy="1470660"/>
          </a:xfrm>
          <a:prstGeom prst="roundRect">
            <a:avLst>
              <a:gd name="adj" fmla="val 258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14018" y="3292197"/>
            <a:ext cx="287750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Reusable &amp; Version-Controlled IaC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14018" y="3684151"/>
            <a:ext cx="3505795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Infrastructure definitions are now codified, shareable, and trackable, enabling collaboration and change management.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55427" y="4762857"/>
            <a:ext cx="3822978" cy="1470660"/>
          </a:xfrm>
          <a:prstGeom prst="roundRect">
            <a:avLst>
              <a:gd name="adj" fmla="val 258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4018" y="4921448"/>
            <a:ext cx="2933700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Clean CloudFormation Deployment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14018" y="5313402"/>
            <a:ext cx="3505795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Leveraged CDK to generate well-structured CloudFormation templates, simplifying AWS resource management.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73216" y="1299686"/>
            <a:ext cx="245054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Valuable Insights Gained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4773216" y="1758196"/>
            <a:ext cx="3822978" cy="1216819"/>
          </a:xfrm>
          <a:prstGeom prst="roundRect">
            <a:avLst>
              <a:gd name="adj" fmla="val 31302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931807" y="1916787"/>
            <a:ext cx="237077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CDK Bootstrap Requirement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4931807" y="2308741"/>
            <a:ext cx="3505795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Understood the necessity of CDK bootstrapping for deploying resources to an AWS environment.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4773216" y="3133606"/>
            <a:ext cx="3822978" cy="1470660"/>
          </a:xfrm>
          <a:prstGeom prst="roundRect">
            <a:avLst>
              <a:gd name="adj" fmla="val 258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931807" y="3292197"/>
            <a:ext cx="263878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CloudFormation as Core Engine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4931807" y="3684151"/>
            <a:ext cx="3505795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Recognized CloudFormation as the underlying deployment engine for CDK, validating resource creation.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773216" y="4762857"/>
            <a:ext cx="3822978" cy="1224439"/>
          </a:xfrm>
          <a:prstGeom prst="roundRect">
            <a:avLst>
              <a:gd name="adj" fmla="val 31108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4931807" y="4921448"/>
            <a:ext cx="2426137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buildspec.yml for Automation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4931807" y="5313402"/>
            <a:ext cx="3505795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Mastered the use of </a:t>
            </a:r>
            <a:r>
              <a:rPr lang="en-US" sz="12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buildspec.yml</a:t>
            </a: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 achieve end-to-end automation in CI/CD pipelines.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4773216" y="6145887"/>
            <a:ext cx="3822978" cy="1470660"/>
          </a:xfrm>
          <a:prstGeom prst="roundRect">
            <a:avLst>
              <a:gd name="adj" fmla="val 25899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4931807" y="6304478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IaC Benefits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4931807" y="6696432"/>
            <a:ext cx="3505795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Confirmed that IaC significantly reduces human error, increases deployment speed, and enhances system reliability.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987</Words>
  <Application>Microsoft Office PowerPoint</Application>
  <PresentationFormat>Custom</PresentationFormat>
  <Paragraphs>139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Light</vt:lpstr>
      <vt:lpstr>Consolas</vt:lpstr>
      <vt:lpstr>Red Hat Text</vt:lpstr>
      <vt:lpstr>Red Hat Text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Jay Nileshkumar Patel</cp:lastModifiedBy>
  <cp:revision>2</cp:revision>
  <dcterms:created xsi:type="dcterms:W3CDTF">2025-12-04T23:39:08Z</dcterms:created>
  <dcterms:modified xsi:type="dcterms:W3CDTF">2025-12-04T23:43:25Z</dcterms:modified>
</cp:coreProperties>
</file>